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19" r:id="rId3"/>
    <p:sldId id="321" r:id="rId4"/>
    <p:sldId id="331" r:id="rId5"/>
    <p:sldId id="334" r:id="rId6"/>
    <p:sldId id="336" r:id="rId7"/>
    <p:sldId id="335" r:id="rId8"/>
    <p:sldId id="291" r:id="rId9"/>
    <p:sldId id="333" r:id="rId10"/>
    <p:sldId id="332" r:id="rId11"/>
    <p:sldId id="337" r:id="rId12"/>
    <p:sldId id="338" r:id="rId13"/>
    <p:sldId id="344" r:id="rId14"/>
    <p:sldId id="339" r:id="rId15"/>
    <p:sldId id="345" r:id="rId16"/>
    <p:sldId id="340" r:id="rId17"/>
    <p:sldId id="342" r:id="rId18"/>
    <p:sldId id="341" r:id="rId19"/>
    <p:sldId id="346" r:id="rId20"/>
    <p:sldId id="343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533" autoAdjust="0"/>
  </p:normalViewPr>
  <p:slideViewPr>
    <p:cSldViewPr>
      <p:cViewPr>
        <p:scale>
          <a:sx n="61" d="100"/>
          <a:sy n="61" d="100"/>
        </p:scale>
        <p:origin x="-1404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27-2-2015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55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27-2-2015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703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27-2-2015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75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27-2-2015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265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27-2-2015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955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27-2-2015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139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27-2-2015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72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27-2-2015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928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27-2-2015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4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27-2-2015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890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27-2-2015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576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52DAC-407C-4C49-80EF-596212A29FAA}" type="datetimeFigureOut">
              <a:rPr lang="nl-NL" smtClean="0"/>
              <a:t>27-2-2015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680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frm=1&amp;source=images&amp;cd=&amp;cad=rja&amp;uact=8&amp;ved=0CAcQjRw&amp;url=http://ryk.nl/image/show/babyshirts/baby_t-shirt_tweeling&amp;ei=AgHrVMK2LcTzPMSPgDg&amp;bvm=bv.86475890,d.ZWU&amp;psig=AFQjCNGu0yqW5u03S3LzxWVYjg4Wp0CRvQ&amp;ust=1424773744796570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hyperlink" Target="http://img1.wikia.nocookie.net/__cb20080603223855/legostarwars/images/5/5d/Lego_brick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nl/url?sa=i&amp;rct=j&amp;q=&amp;esrc=s&amp;frm=1&amp;source=images&amp;cd=&amp;cad=rja&amp;uact=8&amp;ved=0CAcQjRw&amp;url=http://nederlandsindeonderbouw.weebly.com/sterk-of-zwak-werkwoord.html&amp;ei=4vzqVO_cNsGHPa31gfAO&amp;bvm=bv.86475890,d.ZWU&amp;psig=AFQjCNG6NhrwM8Viepkb_JwycBNavYvgZQ&amp;ust=1424772689329214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google.nl/url?sa=i&amp;rct=j&amp;q=&amp;esrc=s&amp;frm=1&amp;source=images&amp;cd=&amp;cad=rja&amp;uact=8&amp;ved=0CAcQjRw&amp;url=http://www.kennisnet.nl/sectoren/mbo/educatie/lesmateriaal/lesmateriaal-nt12/&amp;ei=p_zqVMyXIYaPPcLsgJgM&amp;psig=AFQjCNFZrQP5sprO7Xe_ajCL2v2AtWgbIA&amp;ust=1424772621557787" TargetMode="Externa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aNOBdUjZmg" TargetMode="External"/><Relationship Id="rId2" Type="http://schemas.openxmlformats.org/officeDocument/2006/relationships/hyperlink" Target="https://www.youtube.com/watch?v=KC3GfkCeou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uact=8&amp;ved=0CAcQjRw&amp;url=http://nederlandsindeonderbouw.weebly.com/sterk-of-zwak-werkwoord.html&amp;ei=4vzqVO_cNsGHPa31gfAO&amp;bvm=bv.86475890,d.ZWU&amp;psig=AFQjCNG6NhrwM8Viepkb_JwycBNavYvgZQ&amp;ust=1424772689329214" TargetMode="External"/><Relationship Id="rId2" Type="http://schemas.openxmlformats.org/officeDocument/2006/relationships/hyperlink" Target="https://www.youtube.com/watch?v=oFFJR_RDu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uact=8&amp;ved=0CAcQjRw&amp;url=http://oefenmaar4.yurls.net/nl/page/896977&amp;ei=0P_qVKW8Fs2HPZfHgYAF&amp;bvm=bv.86475890,d.ZWU&amp;psig=AFQjCNHHmz-FCCXdEwHo_ZW3AfWdVjlE2g&amp;ust=1424773414412586" TargetMode="External"/><Relationship Id="rId2" Type="http://schemas.openxmlformats.org/officeDocument/2006/relationships/hyperlink" Target="https://www.youtube.com/watch?v=yS-pq0wkMA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aNOBdUjZmg" TargetMode="External"/><Relationship Id="rId2" Type="http://schemas.openxmlformats.org/officeDocument/2006/relationships/hyperlink" Target="https://www.youtube.com/watch?v=KC3GfkCeou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uact=8&amp;ved=0CAcQjRw&amp;url=http://nederlandsindeonderbouw.weebly.com/sterk-of-zwak-werkwoord.html&amp;ei=4vzqVO_cNsGHPa31gfAO&amp;bvm=bv.86475890,d.ZWU&amp;psig=AFQjCNG6NhrwM8Viepkb_JwycBNavYvgZQ&amp;ust=1424772689329214" TargetMode="External"/><Relationship Id="rId2" Type="http://schemas.openxmlformats.org/officeDocument/2006/relationships/hyperlink" Target="https://www.youtube.com/watch?v=oFFJR_RDu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uact=8&amp;ved=0CAcQjRw&amp;url=http://oefenmaar4.yurls.net/nl/page/896977&amp;ei=0P_qVKW8Fs2HPZfHgYAF&amp;bvm=bv.86475890,d.ZWU&amp;psig=AFQjCNHHmz-FCCXdEwHo_ZW3AfWdVjlE2g&amp;ust=1424773414412586" TargetMode="External"/><Relationship Id="rId2" Type="http://schemas.openxmlformats.org/officeDocument/2006/relationships/hyperlink" Target="https://www.youtube.com/watch?v=yS-pq0wkMA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0030" y="479658"/>
            <a:ext cx="7772400" cy="1470025"/>
          </a:xfrm>
        </p:spPr>
        <p:txBody>
          <a:bodyPr/>
          <a:lstStyle/>
          <a:p>
            <a:r>
              <a:rPr lang="nl-NL" b="1" dirty="0" smtClean="0"/>
              <a:t>2. Grammatica en spelling</a:t>
            </a:r>
            <a:endParaRPr lang="nl-NL" b="1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0" y="237597"/>
            <a:ext cx="1800200" cy="550912"/>
          </a:xfrm>
        </p:spPr>
        <p:txBody>
          <a:bodyPr>
            <a:noAutofit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>Blz.111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7" name="Picture 6" descr="File:Lego bri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892" y="164753"/>
            <a:ext cx="510357" cy="3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3"/>
          <p:cNvSpPr txBox="1">
            <a:spLocks/>
          </p:cNvSpPr>
          <p:nvPr/>
        </p:nvSpPr>
        <p:spPr>
          <a:xfrm>
            <a:off x="6357225" y="237597"/>
            <a:ext cx="2158673" cy="5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7200" b="1" dirty="0" smtClean="0"/>
              <a:t>Blok 5</a:t>
            </a:r>
            <a:endParaRPr lang="nl-NL" sz="7200" b="1" dirty="0"/>
          </a:p>
        </p:txBody>
      </p:sp>
      <p:pic>
        <p:nvPicPr>
          <p:cNvPr id="9" name="Picture 6" descr="File:Lego bri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886" y="481173"/>
            <a:ext cx="510357" cy="3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ile:Lego bri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995" y="408568"/>
            <a:ext cx="510357" cy="3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le:Lego bri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253" y="863092"/>
            <a:ext cx="510357" cy="3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File:Lego bri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892" y="1216184"/>
            <a:ext cx="510357" cy="3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year8german.files.wordpress.com/2009/06/prepositions-of-place-pictures1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22" y="1772816"/>
            <a:ext cx="3960440" cy="24875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ederlandsindeonderbouw.weebly.com/uploads/1/3/8/0/13804264/5134388_orig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775" y="3011197"/>
            <a:ext cx="2959993" cy="22810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yk.nl/uploads/images/Gallery/babyshirts/baby_t-shirt_tweeling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490" y="4510336"/>
            <a:ext cx="2370174" cy="18842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7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/>
              <a:t>Bijvoeglijk</a:t>
            </a:r>
            <a:r>
              <a:rPr lang="en-US" b="1" dirty="0" smtClean="0"/>
              <a:t> </a:t>
            </a:r>
            <a:r>
              <a:rPr lang="en-US" b="1" dirty="0" err="1" smtClean="0"/>
              <a:t>naamwoord</a:t>
            </a:r>
            <a:r>
              <a:rPr lang="en-US" b="1" dirty="0" smtClean="0"/>
              <a:t>?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2069" y="1268760"/>
            <a:ext cx="8229600" cy="11087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BN </a:t>
            </a:r>
            <a:r>
              <a:rPr lang="en-US" dirty="0" err="1" smtClean="0"/>
              <a:t>zegt</a:t>
            </a:r>
            <a:r>
              <a:rPr lang="en-US" dirty="0" smtClean="0"/>
              <a:t> </a:t>
            </a:r>
            <a:r>
              <a:rPr lang="en-US" dirty="0" err="1" smtClean="0"/>
              <a:t>iets</a:t>
            </a:r>
            <a:r>
              <a:rPr lang="en-US" dirty="0" smtClean="0"/>
              <a:t> over het </a:t>
            </a:r>
            <a:r>
              <a:rPr lang="en-US" dirty="0" err="1" smtClean="0"/>
              <a:t>zelfstandig</a:t>
            </a:r>
            <a:r>
              <a:rPr lang="en-US" dirty="0" smtClean="0"/>
              <a:t> </a:t>
            </a:r>
            <a:r>
              <a:rPr lang="en-US" dirty="0" err="1" smtClean="0"/>
              <a:t>naamwoord</a:t>
            </a:r>
            <a:r>
              <a:rPr lang="en-US" dirty="0" smtClean="0"/>
              <a:t> (</a:t>
            </a:r>
            <a:r>
              <a:rPr lang="en-US" dirty="0" err="1" smtClean="0"/>
              <a:t>mensen</a:t>
            </a:r>
            <a:r>
              <a:rPr lang="en-US" dirty="0" smtClean="0"/>
              <a:t>, </a:t>
            </a:r>
            <a:r>
              <a:rPr lang="en-US" dirty="0" err="1" smtClean="0"/>
              <a:t>dieren</a:t>
            </a:r>
            <a:r>
              <a:rPr lang="en-US" dirty="0" smtClean="0"/>
              <a:t>, </a:t>
            </a:r>
            <a:r>
              <a:rPr lang="en-US" dirty="0" err="1" smtClean="0"/>
              <a:t>planten</a:t>
            </a:r>
            <a:r>
              <a:rPr lang="en-US" dirty="0" smtClean="0"/>
              <a:t> </a:t>
            </a:r>
            <a:r>
              <a:rPr lang="en-US" dirty="0" err="1" smtClean="0"/>
              <a:t>dingen</a:t>
            </a:r>
            <a:r>
              <a:rPr lang="en-US" dirty="0" smtClean="0"/>
              <a:t>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98779"/>
            <a:ext cx="2952328" cy="398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l"/>
            <a:r>
              <a:rPr lang="nl-NL" b="1" dirty="0" smtClean="0"/>
              <a:t>Nakijken blz. 111</a:t>
            </a:r>
            <a:endParaRPr lang="nl-NL" b="1" dirty="0"/>
          </a:p>
        </p:txBody>
      </p:sp>
      <p:sp>
        <p:nvSpPr>
          <p:cNvPr id="4" name="Rechthoek 3"/>
          <p:cNvSpPr/>
          <p:nvPr/>
        </p:nvSpPr>
        <p:spPr>
          <a:xfrm>
            <a:off x="395536" y="1215640"/>
            <a:ext cx="80648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200" b="1" dirty="0" smtClean="0"/>
              <a:t>Opdracht </a:t>
            </a:r>
            <a:r>
              <a:rPr lang="nl-NL" sz="2200" b="1" dirty="0"/>
              <a:t>5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200" dirty="0" smtClean="0"/>
              <a:t>ZN </a:t>
            </a:r>
            <a:r>
              <a:rPr lang="nl-NL" sz="2200" dirty="0"/>
              <a:t>zijn mensen, dieren, planten en dingen. Namen van steden, rivieren landen enz. 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200" dirty="0" smtClean="0"/>
              <a:t>Nee</a:t>
            </a:r>
            <a:r>
              <a:rPr lang="nl-NL" sz="2200" dirty="0"/>
              <a:t>, dat is niet altijd nodig. Voor eigennamen zet je bijna nooit een lidwoord. 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200" dirty="0" smtClean="0"/>
              <a:t>Een </a:t>
            </a:r>
            <a:r>
              <a:rPr lang="nl-NL" sz="2200" dirty="0"/>
              <a:t>BN zegt iets over het zelfstandig naamwoord.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200" dirty="0" smtClean="0"/>
              <a:t>Je </a:t>
            </a:r>
            <a:r>
              <a:rPr lang="nl-NL" sz="2200" dirty="0"/>
              <a:t>eigen antwoord. Bv: De vervelende leerlingen moesten bij de nieuwe conciërge komen.</a:t>
            </a:r>
          </a:p>
        </p:txBody>
      </p:sp>
      <p:sp>
        <p:nvSpPr>
          <p:cNvPr id="6" name="Rechthoek 5"/>
          <p:cNvSpPr/>
          <p:nvPr/>
        </p:nvSpPr>
        <p:spPr>
          <a:xfrm>
            <a:off x="467544" y="4293096"/>
            <a:ext cx="867645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200" b="1" dirty="0" smtClean="0"/>
              <a:t>Opdracht 6</a:t>
            </a:r>
          </a:p>
          <a:p>
            <a:r>
              <a:rPr lang="nl-NL" sz="2200" dirty="0" smtClean="0"/>
              <a:t>1 a	</a:t>
            </a:r>
            <a:r>
              <a:rPr lang="nl-NL" sz="2200" b="1" u="sng" dirty="0" smtClean="0"/>
              <a:t>In</a:t>
            </a:r>
            <a:r>
              <a:rPr lang="nl-NL" sz="2200" dirty="0" smtClean="0"/>
              <a:t> Artis verhuizen de giraffen </a:t>
            </a:r>
            <a:r>
              <a:rPr lang="nl-NL" sz="2200" b="1" u="sng" dirty="0" smtClean="0"/>
              <a:t>naar</a:t>
            </a:r>
            <a:r>
              <a:rPr lang="nl-NL" sz="2200" dirty="0" smtClean="0"/>
              <a:t> een groter leefgebied.</a:t>
            </a:r>
          </a:p>
          <a:p>
            <a:r>
              <a:rPr lang="nl-NL" sz="2200" dirty="0" smtClean="0"/>
              <a:t>   b	</a:t>
            </a:r>
            <a:r>
              <a:rPr lang="nl-NL" sz="2200" b="1" dirty="0" smtClean="0"/>
              <a:t>De</a:t>
            </a:r>
            <a:r>
              <a:rPr lang="nl-NL" sz="2200" dirty="0" smtClean="0"/>
              <a:t> kattenbakkorrels zijn </a:t>
            </a:r>
            <a:r>
              <a:rPr lang="nl-NL" sz="2200" b="1" u="sng" dirty="0" smtClean="0"/>
              <a:t>naast/in</a:t>
            </a:r>
            <a:r>
              <a:rPr lang="nl-NL" sz="2200" dirty="0" smtClean="0"/>
              <a:t> de kattenbak gevallen.</a:t>
            </a:r>
          </a:p>
          <a:p>
            <a:r>
              <a:rPr lang="nl-NL" sz="2200" dirty="0" smtClean="0"/>
              <a:t>   c	</a:t>
            </a:r>
            <a:r>
              <a:rPr lang="nl-NL" sz="2200" b="1" u="sng" dirty="0" smtClean="0"/>
              <a:t>In/onder/naast/bij</a:t>
            </a:r>
            <a:r>
              <a:rPr lang="nl-NL" sz="2200" dirty="0" smtClean="0"/>
              <a:t> de verhuisdoos ligt de knuffel van </a:t>
            </a:r>
          </a:p>
          <a:p>
            <a:r>
              <a:rPr lang="nl-NL" sz="2200" dirty="0" smtClean="0"/>
              <a:t>              Marieke.</a:t>
            </a:r>
          </a:p>
          <a:p>
            <a:r>
              <a:rPr lang="nl-NL" sz="2200" dirty="0" smtClean="0"/>
              <a:t>   d	Alle vuilniszakken heb ik </a:t>
            </a:r>
            <a:r>
              <a:rPr lang="nl-NL" sz="2200" b="1" u="sng" dirty="0" smtClean="0"/>
              <a:t>op/naast/bij</a:t>
            </a:r>
            <a:r>
              <a:rPr lang="nl-NL" sz="2200" dirty="0" smtClean="0"/>
              <a:t> de stoep </a:t>
            </a:r>
            <a:r>
              <a:rPr lang="nl-NL" sz="2200" b="1" u="sng" dirty="0" smtClean="0"/>
              <a:t>naast/voor/achter </a:t>
            </a:r>
          </a:p>
          <a:p>
            <a:r>
              <a:rPr lang="nl-NL" sz="2200" b="1" dirty="0" smtClean="0"/>
              <a:t>              </a:t>
            </a:r>
            <a:r>
              <a:rPr lang="nl-NL" sz="2200" dirty="0" smtClean="0"/>
              <a:t>het huis gezet.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115066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l"/>
            <a:r>
              <a:rPr lang="nl-NL" b="1" dirty="0" smtClean="0"/>
              <a:t>Nakijken blz. 111</a:t>
            </a:r>
            <a:endParaRPr lang="nl-NL" b="1" dirty="0"/>
          </a:p>
        </p:txBody>
      </p:sp>
      <p:sp>
        <p:nvSpPr>
          <p:cNvPr id="6" name="Rechthoek 5"/>
          <p:cNvSpPr/>
          <p:nvPr/>
        </p:nvSpPr>
        <p:spPr>
          <a:xfrm>
            <a:off x="539552" y="141277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400" b="1" dirty="0"/>
              <a:t>Opdracht 7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bij</a:t>
            </a:r>
            <a:r>
              <a:rPr lang="nl-NL" sz="2400" dirty="0"/>
              <a:t>, in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in</a:t>
            </a:r>
            <a:r>
              <a:rPr lang="nl-NL" sz="2400" dirty="0"/>
              <a:t>, naar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Onder</a:t>
            </a:r>
            <a:r>
              <a:rPr lang="nl-NL" sz="2400" dirty="0"/>
              <a:t>, met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Op</a:t>
            </a:r>
            <a:r>
              <a:rPr lang="nl-NL" sz="2400" dirty="0"/>
              <a:t>, van, over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Aan</a:t>
            </a:r>
            <a:r>
              <a:rPr lang="nl-NL" sz="2400" dirty="0"/>
              <a:t>, voor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Met</a:t>
            </a:r>
            <a:r>
              <a:rPr lang="nl-NL" sz="2400" dirty="0"/>
              <a:t>, naar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Achter</a:t>
            </a:r>
            <a:r>
              <a:rPr lang="nl-NL" sz="2400" dirty="0"/>
              <a:t>, uit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Tegen</a:t>
            </a:r>
            <a:r>
              <a:rPr lang="nl-NL" sz="2400" dirty="0"/>
              <a:t>, door</a:t>
            </a:r>
          </a:p>
        </p:txBody>
      </p:sp>
    </p:spTree>
    <p:extLst>
      <p:ext uri="{BB962C8B-B14F-4D97-AF65-F5344CB8AC3E}">
        <p14:creationId xmlns:p14="http://schemas.microsoft.com/office/powerpoint/2010/main" val="99511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hlinkClick r:id="rId2"/>
              </a:rPr>
              <a:t>Uitleg</a:t>
            </a:r>
            <a:r>
              <a:rPr lang="en-US" b="1" dirty="0" smtClean="0">
                <a:hlinkClick r:id="rId2"/>
              </a:rPr>
              <a:t>: </a:t>
            </a:r>
            <a:r>
              <a:rPr lang="en-US" b="1" dirty="0" err="1" smtClean="0">
                <a:hlinkClick r:id="rId2"/>
              </a:rPr>
              <a:t>voorzetsels</a:t>
            </a:r>
            <a:r>
              <a:rPr lang="en-US" b="1" dirty="0" smtClean="0">
                <a:hlinkClick r:id="rId2"/>
              </a:rPr>
              <a:t> </a:t>
            </a:r>
            <a:r>
              <a:rPr lang="en-US" sz="2700" b="1" dirty="0" smtClean="0">
                <a:hlinkClick r:id="rId2"/>
              </a:rPr>
              <a:t>(</a:t>
            </a:r>
            <a:r>
              <a:rPr lang="en-US" sz="2700" b="1" dirty="0" err="1" smtClean="0">
                <a:hlinkClick r:id="rId2"/>
              </a:rPr>
              <a:t>filmpje</a:t>
            </a:r>
            <a:r>
              <a:rPr lang="en-US" sz="2700" b="1" dirty="0" smtClean="0">
                <a:hlinkClick r:id="rId2"/>
              </a:rPr>
              <a:t> </a:t>
            </a:r>
            <a:r>
              <a:rPr lang="en-US" sz="2700" b="1" dirty="0" err="1">
                <a:hlinkClick r:id="rId2"/>
              </a:rPr>
              <a:t>û</a:t>
            </a:r>
            <a:r>
              <a:rPr lang="en-US" sz="2700" b="1" dirty="0" err="1" smtClean="0">
                <a:hlinkClick r:id="rId2"/>
              </a:rPr>
              <a:t>t</a:t>
            </a:r>
            <a:r>
              <a:rPr lang="en-US" sz="2700" b="1" dirty="0" smtClean="0">
                <a:hlinkClick r:id="rId2"/>
              </a:rPr>
              <a:t> Groningen)</a:t>
            </a:r>
            <a:endParaRPr lang="nl-NL" sz="2700" b="1" dirty="0">
              <a:hlinkClick r:id="rId2"/>
            </a:endParaRPr>
          </a:p>
        </p:txBody>
      </p:sp>
      <p:pic>
        <p:nvPicPr>
          <p:cNvPr id="5" name="Afbeelding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00808"/>
            <a:ext cx="4528517" cy="452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2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b="1" dirty="0"/>
              <a:t>2.2	Spelling</a:t>
            </a:r>
          </a:p>
          <a:p>
            <a:pPr marL="0" indent="0">
              <a:buNone/>
            </a:pPr>
            <a:r>
              <a:rPr lang="nl-NL" b="1" dirty="0"/>
              <a:t>Opdracht 8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krijg</a:t>
            </a:r>
            <a:r>
              <a:rPr lang="nl-NL" dirty="0"/>
              <a:t>	–	kreeg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vliegt</a:t>
            </a:r>
            <a:r>
              <a:rPr lang="nl-NL" dirty="0"/>
              <a:t>	–	vloog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schrijft</a:t>
            </a:r>
            <a:r>
              <a:rPr lang="nl-NL" dirty="0"/>
              <a:t>	–	schreef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vindt</a:t>
            </a:r>
            <a:r>
              <a:rPr lang="nl-NL" dirty="0"/>
              <a:t>	–	vond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bedenkt</a:t>
            </a:r>
            <a:r>
              <a:rPr lang="nl-NL" dirty="0"/>
              <a:t>	–	bedacht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ziet</a:t>
            </a:r>
            <a:r>
              <a:rPr lang="nl-NL" dirty="0"/>
              <a:t>	–	zag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loopt</a:t>
            </a:r>
            <a:r>
              <a:rPr lang="nl-NL" dirty="0"/>
              <a:t>	–	liep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staat</a:t>
            </a:r>
            <a:r>
              <a:rPr lang="nl-NL" dirty="0"/>
              <a:t>	–	stond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 smtClean="0"/>
              <a:t>Nakijken blz. 112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427000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8229600" cy="1143000"/>
          </a:xfrm>
        </p:spPr>
        <p:txBody>
          <a:bodyPr/>
          <a:lstStyle/>
          <a:p>
            <a:pPr algn="l"/>
            <a:r>
              <a:rPr lang="en-US" b="1" dirty="0" err="1" smtClean="0">
                <a:hlinkClick r:id="rId2"/>
              </a:rPr>
              <a:t>Sterke</a:t>
            </a:r>
            <a:r>
              <a:rPr lang="en-US" b="1" dirty="0" smtClean="0">
                <a:hlinkClick r:id="rId2"/>
              </a:rPr>
              <a:t> </a:t>
            </a:r>
            <a:r>
              <a:rPr lang="en-US" b="1" dirty="0" err="1" smtClean="0">
                <a:hlinkClick r:id="rId2"/>
              </a:rPr>
              <a:t>werkwoorden</a:t>
            </a:r>
            <a:endParaRPr lang="nl-NL" b="1" dirty="0">
              <a:hlinkClick r:id="rId2"/>
            </a:endParaRPr>
          </a:p>
        </p:txBody>
      </p:sp>
      <p:pic>
        <p:nvPicPr>
          <p:cNvPr id="3" name="Picture 4" descr="http://nederlandsindeonderbouw.weebly.com/uploads/1/3/8/0/13804264/5134388_orig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4896544" cy="37733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3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 smtClean="0"/>
              <a:t>Nakijken blz. 113</a:t>
            </a:r>
            <a:endParaRPr lang="nl-NL" b="1" dirty="0"/>
          </a:p>
        </p:txBody>
      </p:sp>
      <p:sp>
        <p:nvSpPr>
          <p:cNvPr id="5" name="Rechthoek 4"/>
          <p:cNvSpPr/>
          <p:nvPr/>
        </p:nvSpPr>
        <p:spPr>
          <a:xfrm>
            <a:off x="755576" y="1340768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400" b="1" dirty="0"/>
              <a:t>Opdracht 9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ik </a:t>
            </a:r>
            <a:r>
              <a:rPr lang="nl-NL" sz="2400" dirty="0"/>
              <a:t>brak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wij </a:t>
            </a:r>
            <a:r>
              <a:rPr lang="nl-NL" sz="2400" dirty="0"/>
              <a:t>riepen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hij </a:t>
            </a:r>
            <a:r>
              <a:rPr lang="nl-NL" sz="2400" dirty="0"/>
              <a:t>zwom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liep </a:t>
            </a:r>
            <a:r>
              <a:rPr lang="nl-NL" sz="2400" dirty="0"/>
              <a:t>je?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jullie </a:t>
            </a:r>
            <a:r>
              <a:rPr lang="nl-NL" sz="2400" dirty="0"/>
              <a:t>mochten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de </a:t>
            </a:r>
            <a:r>
              <a:rPr lang="nl-NL" sz="2400" dirty="0"/>
              <a:t>automobilist reed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de </a:t>
            </a:r>
            <a:r>
              <a:rPr lang="nl-NL" sz="2400" dirty="0"/>
              <a:t>bladeren lagen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onze </a:t>
            </a:r>
            <a:r>
              <a:rPr lang="nl-NL" sz="2400" dirty="0"/>
              <a:t>poes rook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wij </a:t>
            </a:r>
            <a:r>
              <a:rPr lang="nl-NL" sz="2400" dirty="0"/>
              <a:t>stonden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zij </a:t>
            </a:r>
            <a:r>
              <a:rPr lang="nl-NL" sz="2400" dirty="0"/>
              <a:t>bracht</a:t>
            </a:r>
          </a:p>
        </p:txBody>
      </p:sp>
    </p:spTree>
    <p:extLst>
      <p:ext uri="{BB962C8B-B14F-4D97-AF65-F5344CB8AC3E}">
        <p14:creationId xmlns:p14="http://schemas.microsoft.com/office/powerpoint/2010/main" val="288626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539" y="535776"/>
            <a:ext cx="8229600" cy="1143000"/>
          </a:xfrm>
        </p:spPr>
        <p:txBody>
          <a:bodyPr/>
          <a:lstStyle/>
          <a:p>
            <a:r>
              <a:rPr lang="nl-NL" b="1" dirty="0" smtClean="0"/>
              <a:t>Werkwoord ‘hebben’ en ‘zijn’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				</a:t>
            </a:r>
            <a:r>
              <a:rPr lang="nl-NL" b="1" dirty="0" smtClean="0"/>
              <a:t>Hebben		 </a:t>
            </a:r>
            <a:r>
              <a:rPr lang="nl-NL" b="1" dirty="0"/>
              <a:t> </a:t>
            </a:r>
            <a:r>
              <a:rPr lang="nl-NL" b="1" dirty="0" smtClean="0"/>
              <a:t>  Zijn</a:t>
            </a:r>
          </a:p>
          <a:p>
            <a:pPr marL="0" indent="0">
              <a:buNone/>
            </a:pPr>
            <a:r>
              <a:rPr lang="nl-NL" b="1" u="sng" dirty="0" smtClean="0"/>
              <a:t>Ik</a:t>
            </a:r>
          </a:p>
          <a:p>
            <a:pPr marL="0" indent="0">
              <a:buNone/>
            </a:pPr>
            <a:r>
              <a:rPr lang="nl-NL" b="1" dirty="0" smtClean="0"/>
              <a:t>….je/jij</a:t>
            </a:r>
          </a:p>
          <a:p>
            <a:pPr marL="0" indent="0">
              <a:buNone/>
            </a:pPr>
            <a:r>
              <a:rPr lang="nl-NL" b="1" dirty="0" smtClean="0"/>
              <a:t>Jij/U</a:t>
            </a:r>
          </a:p>
          <a:p>
            <a:pPr marL="0" indent="0">
              <a:buNone/>
            </a:pPr>
            <a:r>
              <a:rPr lang="nl-NL" b="1" dirty="0" smtClean="0"/>
              <a:t>Hij, zij, het</a:t>
            </a:r>
          </a:p>
          <a:p>
            <a:pPr marL="0" indent="0">
              <a:buNone/>
            </a:pPr>
            <a:r>
              <a:rPr lang="nl-NL" b="1" dirty="0" smtClean="0"/>
              <a:t>Wij, jullie, zij (ze)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3635896" y="1700808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6444208" y="1700808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251520" y="2204864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/>
          <p:cNvSpPr txBox="1">
            <a:spLocks/>
          </p:cNvSpPr>
          <p:nvPr/>
        </p:nvSpPr>
        <p:spPr>
          <a:xfrm>
            <a:off x="225515" y="-357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000" b="1" dirty="0" smtClean="0"/>
              <a:t>Nakijken blz. 113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224822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/>
              <a:t>Opdracht 11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lieg/loog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komt/kwam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vangt/ving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is/was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schrik/schrok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begint/begon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hebt/had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Denk/Dacht</a:t>
            </a:r>
            <a:endParaRPr lang="nl-NL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 smtClean="0"/>
              <a:t>Nakijken blz. 114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35888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075" y="332656"/>
            <a:ext cx="8579296" cy="1143000"/>
          </a:xfrm>
        </p:spPr>
        <p:txBody>
          <a:bodyPr>
            <a:normAutofit/>
          </a:bodyPr>
          <a:lstStyle/>
          <a:p>
            <a:r>
              <a:rPr lang="nl-NL" sz="3600" b="1" dirty="0" smtClean="0">
                <a:hlinkClick r:id="rId2"/>
              </a:rPr>
              <a:t>Dubbelzetter: medeklinker verdubbelen</a:t>
            </a:r>
            <a:endParaRPr lang="nl-NL" sz="3600" b="1" dirty="0">
              <a:hlinkClick r:id="rId2"/>
            </a:endParaRPr>
          </a:p>
        </p:txBody>
      </p:sp>
      <p:pic>
        <p:nvPicPr>
          <p:cNvPr id="2050" name="Picture 2" descr="http://www.kabage.be/ict/e-school/e-zorg/schema-taalsignaal-enkel-dubbe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47084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98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6416"/>
            <a:ext cx="2915816" cy="1583783"/>
          </a:xfrm>
        </p:spPr>
        <p:txBody>
          <a:bodyPr>
            <a:noAutofit/>
          </a:bodyPr>
          <a:lstStyle/>
          <a:p>
            <a:pPr algn="l"/>
            <a:r>
              <a:rPr lang="en-US" sz="3600" dirty="0" err="1" smtClean="0"/>
              <a:t>Blz</a:t>
            </a:r>
            <a:r>
              <a:rPr lang="en-US" sz="3600" dirty="0" smtClean="0"/>
              <a:t>. </a:t>
            </a:r>
            <a:br>
              <a:rPr lang="en-US" sz="3600" dirty="0" smtClean="0"/>
            </a:br>
            <a:r>
              <a:rPr lang="en-US" sz="3600" dirty="0" smtClean="0"/>
              <a:t>111 t/m 114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/>
              <a:t>Leerdoel</a:t>
            </a:r>
            <a:r>
              <a:rPr lang="en-US" b="1" dirty="0" smtClean="0"/>
              <a:t> (1F):</a:t>
            </a:r>
            <a:endParaRPr lang="en-US" dirty="0"/>
          </a:p>
          <a:p>
            <a:r>
              <a:rPr lang="en-US" dirty="0" smtClean="0"/>
              <a:t>Je </a:t>
            </a:r>
            <a:r>
              <a:rPr lang="en-US" dirty="0" err="1" smtClean="0"/>
              <a:t>leert</a:t>
            </a:r>
            <a:r>
              <a:rPr lang="en-US" dirty="0" smtClean="0"/>
              <a:t> </a:t>
            </a:r>
            <a:r>
              <a:rPr lang="en-US" dirty="0" err="1" smtClean="0"/>
              <a:t>voorzetsels</a:t>
            </a:r>
            <a:r>
              <a:rPr lang="en-US" dirty="0" smtClean="0"/>
              <a:t> en </a:t>
            </a:r>
            <a:r>
              <a:rPr lang="en-US" dirty="0" err="1" smtClean="0"/>
              <a:t>sterke</a:t>
            </a:r>
            <a:r>
              <a:rPr lang="en-US" dirty="0" smtClean="0"/>
              <a:t> </a:t>
            </a:r>
            <a:r>
              <a:rPr lang="en-US" dirty="0" err="1" smtClean="0"/>
              <a:t>werkwoorden</a:t>
            </a:r>
            <a:r>
              <a:rPr lang="en-US" dirty="0" smtClean="0"/>
              <a:t> </a:t>
            </a:r>
            <a:r>
              <a:rPr lang="en-US" dirty="0" err="1" smtClean="0"/>
              <a:t>vinden</a:t>
            </a:r>
            <a:r>
              <a:rPr lang="en-US" dirty="0" smtClean="0"/>
              <a:t> en</a:t>
            </a:r>
            <a:r>
              <a:rPr lang="en-US" dirty="0"/>
              <a:t> op de </a:t>
            </a:r>
            <a:r>
              <a:rPr lang="en-US" dirty="0" err="1"/>
              <a:t>juiste</a:t>
            </a:r>
            <a:r>
              <a:rPr lang="en-US" dirty="0"/>
              <a:t> </a:t>
            </a:r>
            <a:r>
              <a:rPr lang="en-US" dirty="0" err="1"/>
              <a:t>manier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 smtClean="0"/>
              <a:t>spellen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Je </a:t>
            </a:r>
            <a:r>
              <a:rPr lang="en-US" dirty="0" err="1" smtClean="0"/>
              <a:t>leert</a:t>
            </a:r>
            <a:r>
              <a:rPr lang="en-US" dirty="0" smtClean="0"/>
              <a:t> </a:t>
            </a:r>
            <a:r>
              <a:rPr lang="en-US" dirty="0" err="1" smtClean="0"/>
              <a:t>wanneer</a:t>
            </a:r>
            <a:r>
              <a:rPr lang="en-US" dirty="0" smtClean="0"/>
              <a:t> je de ‘r’ of ‘p’ </a:t>
            </a:r>
            <a:r>
              <a:rPr lang="en-US" dirty="0" err="1" smtClean="0"/>
              <a:t>moet</a:t>
            </a:r>
            <a:r>
              <a:rPr lang="en-US" dirty="0" smtClean="0"/>
              <a:t> </a:t>
            </a:r>
            <a:r>
              <a:rPr lang="en-US" dirty="0" err="1" smtClean="0"/>
              <a:t>verdubbelen</a:t>
            </a:r>
            <a:r>
              <a:rPr lang="en-US" dirty="0" smtClean="0"/>
              <a:t> in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woord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sz="2200" dirty="0"/>
          </a:p>
          <a:p>
            <a:endParaRPr lang="en-US" i="1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059832" y="0"/>
            <a:ext cx="58326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 smtClean="0"/>
              <a:t>Grammatica</a:t>
            </a:r>
            <a:r>
              <a:rPr lang="en-US" b="1" dirty="0" smtClean="0"/>
              <a:t> </a:t>
            </a:r>
            <a:r>
              <a:rPr lang="en-US" b="1" dirty="0" err="1" smtClean="0"/>
              <a:t>en</a:t>
            </a:r>
            <a:r>
              <a:rPr lang="en-US" b="1" dirty="0" smtClean="0"/>
              <a:t> spelling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8558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/>
              <a:t>Opdracht 12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su</a:t>
            </a:r>
            <a:r>
              <a:rPr lang="nl-NL" b="1" u="sng" dirty="0" smtClean="0"/>
              <a:t>pp</a:t>
            </a:r>
            <a:r>
              <a:rPr lang="nl-NL" dirty="0" smtClean="0"/>
              <a:t>orter</a:t>
            </a:r>
            <a:r>
              <a:rPr lang="nl-NL" dirty="0"/>
              <a:t>, a</a:t>
            </a:r>
            <a:r>
              <a:rPr lang="nl-NL" b="1" u="sng" dirty="0"/>
              <a:t>p</a:t>
            </a:r>
            <a:r>
              <a:rPr lang="nl-NL" dirty="0"/>
              <a:t>art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ko</a:t>
            </a:r>
            <a:r>
              <a:rPr lang="nl-NL" b="1" u="sng" dirty="0" smtClean="0"/>
              <a:t>p</a:t>
            </a:r>
            <a:r>
              <a:rPr lang="nl-NL" dirty="0" smtClean="0"/>
              <a:t>ieerpapier</a:t>
            </a:r>
            <a:r>
              <a:rPr lang="nl-NL" dirty="0"/>
              <a:t>, kopieera</a:t>
            </a:r>
            <a:r>
              <a:rPr lang="nl-NL" b="1" u="sng" dirty="0"/>
              <a:t>pp</a:t>
            </a:r>
            <a:r>
              <a:rPr lang="nl-NL" dirty="0"/>
              <a:t>araat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a</a:t>
            </a:r>
            <a:r>
              <a:rPr lang="nl-NL" b="1" u="sng" dirty="0" smtClean="0"/>
              <a:t>rr</a:t>
            </a:r>
            <a:r>
              <a:rPr lang="nl-NL" dirty="0" smtClean="0"/>
              <a:t>esteren</a:t>
            </a:r>
            <a:r>
              <a:rPr lang="nl-NL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he</a:t>
            </a:r>
            <a:r>
              <a:rPr lang="nl-NL" b="1" u="sng" dirty="0" smtClean="0"/>
              <a:t>r</a:t>
            </a:r>
            <a:r>
              <a:rPr lang="nl-NL" dirty="0" smtClean="0"/>
              <a:t>inner</a:t>
            </a:r>
            <a:r>
              <a:rPr lang="nl-NL" dirty="0"/>
              <a:t>, ve</a:t>
            </a:r>
            <a:r>
              <a:rPr lang="nl-NL" b="1" u="sng" dirty="0"/>
              <a:t>rr</a:t>
            </a:r>
            <a:r>
              <a:rPr lang="nl-NL" dirty="0"/>
              <a:t>assing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pa</a:t>
            </a:r>
            <a:r>
              <a:rPr lang="nl-NL" b="1" u="sng" dirty="0" smtClean="0"/>
              <a:t>r</a:t>
            </a:r>
            <a:r>
              <a:rPr lang="nl-NL" dirty="0" smtClean="0"/>
              <a:t>agraaf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pa</a:t>
            </a:r>
            <a:r>
              <a:rPr lang="nl-NL" b="1" u="sng" dirty="0" smtClean="0"/>
              <a:t>p</a:t>
            </a:r>
            <a:r>
              <a:rPr lang="nl-NL" dirty="0" smtClean="0"/>
              <a:t>egaai</a:t>
            </a:r>
            <a:r>
              <a:rPr lang="nl-NL" dirty="0"/>
              <a:t>, i</a:t>
            </a:r>
            <a:r>
              <a:rPr lang="nl-NL" b="1" u="sng" dirty="0"/>
              <a:t>rr</a:t>
            </a:r>
            <a:r>
              <a:rPr lang="nl-NL" dirty="0"/>
              <a:t>iteert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voo</a:t>
            </a:r>
            <a:r>
              <a:rPr lang="nl-NL" b="1" u="sng" dirty="0" smtClean="0"/>
              <a:t>rr</a:t>
            </a:r>
            <a:r>
              <a:rPr lang="nl-NL" dirty="0" smtClean="0"/>
              <a:t>uit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be</a:t>
            </a:r>
            <a:r>
              <a:rPr lang="nl-NL" b="1" u="sng" dirty="0" smtClean="0"/>
              <a:t>r</a:t>
            </a:r>
            <a:r>
              <a:rPr lang="nl-NL" dirty="0" smtClean="0"/>
              <a:t>oemde</a:t>
            </a:r>
            <a:r>
              <a:rPr lang="nl-NL" dirty="0"/>
              <a:t>, </a:t>
            </a:r>
            <a:r>
              <a:rPr lang="nl-NL" dirty="0" smtClean="0"/>
              <a:t>applaus</a:t>
            </a:r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 smtClean="0"/>
              <a:t>Nakijken blz. 114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77780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hlinkClick r:id="rId2"/>
              </a:rPr>
              <a:t>Uitleg</a:t>
            </a:r>
            <a:r>
              <a:rPr lang="en-US" b="1" dirty="0" smtClean="0">
                <a:hlinkClick r:id="rId2"/>
              </a:rPr>
              <a:t>: </a:t>
            </a:r>
            <a:r>
              <a:rPr lang="en-US" b="1" dirty="0" err="1" smtClean="0">
                <a:hlinkClick r:id="rId2"/>
              </a:rPr>
              <a:t>voorzetsels</a:t>
            </a:r>
            <a:r>
              <a:rPr lang="en-US" b="1" dirty="0" smtClean="0">
                <a:hlinkClick r:id="rId2"/>
              </a:rPr>
              <a:t> </a:t>
            </a:r>
            <a:r>
              <a:rPr lang="en-US" sz="2700" b="1" dirty="0" smtClean="0">
                <a:hlinkClick r:id="rId2"/>
              </a:rPr>
              <a:t>(</a:t>
            </a:r>
            <a:r>
              <a:rPr lang="en-US" sz="2700" b="1" dirty="0" err="1" smtClean="0">
                <a:hlinkClick r:id="rId2"/>
              </a:rPr>
              <a:t>filmpje</a:t>
            </a:r>
            <a:r>
              <a:rPr lang="en-US" sz="2700" b="1" dirty="0" smtClean="0">
                <a:hlinkClick r:id="rId2"/>
              </a:rPr>
              <a:t> </a:t>
            </a:r>
            <a:r>
              <a:rPr lang="en-US" sz="2700" b="1" dirty="0" err="1">
                <a:hlinkClick r:id="rId2"/>
              </a:rPr>
              <a:t>û</a:t>
            </a:r>
            <a:r>
              <a:rPr lang="en-US" sz="2700" b="1" dirty="0" err="1" smtClean="0">
                <a:hlinkClick r:id="rId2"/>
              </a:rPr>
              <a:t>t</a:t>
            </a:r>
            <a:r>
              <a:rPr lang="en-US" sz="2700" b="1" dirty="0" smtClean="0">
                <a:hlinkClick r:id="rId2"/>
              </a:rPr>
              <a:t> Groningen)</a:t>
            </a:r>
            <a:endParaRPr lang="nl-NL" sz="2700" b="1" dirty="0">
              <a:hlinkClick r:id="rId2"/>
            </a:endParaRPr>
          </a:p>
        </p:txBody>
      </p:sp>
      <p:pic>
        <p:nvPicPr>
          <p:cNvPr id="5" name="Afbeelding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00808"/>
            <a:ext cx="4528517" cy="452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7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8229600" cy="1143000"/>
          </a:xfrm>
        </p:spPr>
        <p:txBody>
          <a:bodyPr/>
          <a:lstStyle/>
          <a:p>
            <a:pPr algn="l"/>
            <a:r>
              <a:rPr lang="en-US" b="1" dirty="0" err="1" smtClean="0">
                <a:hlinkClick r:id="rId2"/>
              </a:rPr>
              <a:t>Sterke</a:t>
            </a:r>
            <a:r>
              <a:rPr lang="en-US" b="1" dirty="0" smtClean="0">
                <a:hlinkClick r:id="rId2"/>
              </a:rPr>
              <a:t> </a:t>
            </a:r>
            <a:r>
              <a:rPr lang="en-US" b="1" dirty="0" err="1" smtClean="0">
                <a:hlinkClick r:id="rId2"/>
              </a:rPr>
              <a:t>werkwoorden</a:t>
            </a:r>
            <a:endParaRPr lang="nl-NL" b="1" dirty="0">
              <a:hlinkClick r:id="rId2"/>
            </a:endParaRPr>
          </a:p>
        </p:txBody>
      </p:sp>
      <p:pic>
        <p:nvPicPr>
          <p:cNvPr id="3" name="Picture 4" descr="http://nederlandsindeonderbouw.weebly.com/uploads/1/3/8/0/13804264/5134388_orig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4896544" cy="37733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55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Werkwoord ‘hebben’ en ‘zijn’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				</a:t>
            </a:r>
            <a:r>
              <a:rPr lang="nl-NL" b="1" dirty="0" smtClean="0"/>
              <a:t>Hebben		 </a:t>
            </a:r>
            <a:r>
              <a:rPr lang="nl-NL" b="1" dirty="0"/>
              <a:t> </a:t>
            </a:r>
            <a:r>
              <a:rPr lang="nl-NL" b="1" dirty="0" smtClean="0"/>
              <a:t>  Zijn</a:t>
            </a:r>
          </a:p>
          <a:p>
            <a:pPr marL="0" indent="0">
              <a:buNone/>
            </a:pPr>
            <a:r>
              <a:rPr lang="nl-NL" b="1" u="sng" dirty="0" smtClean="0"/>
              <a:t>Ik</a:t>
            </a:r>
          </a:p>
          <a:p>
            <a:pPr marL="0" indent="0">
              <a:buNone/>
            </a:pPr>
            <a:r>
              <a:rPr lang="nl-NL" b="1" dirty="0" smtClean="0"/>
              <a:t>….je/jij</a:t>
            </a:r>
          </a:p>
          <a:p>
            <a:pPr marL="0" indent="0">
              <a:buNone/>
            </a:pPr>
            <a:r>
              <a:rPr lang="nl-NL" b="1" dirty="0" smtClean="0"/>
              <a:t>Jij/U</a:t>
            </a:r>
          </a:p>
          <a:p>
            <a:pPr marL="0" indent="0">
              <a:buNone/>
            </a:pPr>
            <a:r>
              <a:rPr lang="nl-NL" b="1" dirty="0" smtClean="0"/>
              <a:t>Hij, zij, het</a:t>
            </a:r>
          </a:p>
          <a:p>
            <a:pPr marL="0" indent="0">
              <a:buNone/>
            </a:pPr>
            <a:r>
              <a:rPr lang="nl-NL" b="1" dirty="0" smtClean="0"/>
              <a:t>Wij, jullie, zij (ze)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3635896" y="1700808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6444208" y="1700808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251520" y="2204864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18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075" y="332656"/>
            <a:ext cx="8579296" cy="1143000"/>
          </a:xfrm>
        </p:spPr>
        <p:txBody>
          <a:bodyPr>
            <a:normAutofit/>
          </a:bodyPr>
          <a:lstStyle/>
          <a:p>
            <a:r>
              <a:rPr lang="nl-NL" sz="3600" b="1" dirty="0" smtClean="0">
                <a:hlinkClick r:id="rId2"/>
              </a:rPr>
              <a:t>Dubbelzetter: medeklinker verdubbelen</a:t>
            </a:r>
            <a:endParaRPr lang="nl-NL" sz="3600" b="1" dirty="0">
              <a:hlinkClick r:id="rId2"/>
            </a:endParaRPr>
          </a:p>
        </p:txBody>
      </p:sp>
      <p:pic>
        <p:nvPicPr>
          <p:cNvPr id="2050" name="Picture 2" descr="http://www.kabage.be/ict/e-school/e-zorg/schema-taalsignaal-enkel-dubbe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47084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8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203" y="2506394"/>
            <a:ext cx="8229600" cy="1143000"/>
          </a:xfrm>
        </p:spPr>
        <p:txBody>
          <a:bodyPr/>
          <a:lstStyle/>
          <a:p>
            <a:r>
              <a:rPr lang="nl-NL" b="1" dirty="0" smtClean="0"/>
              <a:t>Maken blz. 111 t/m 114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58725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Persoonsvorm</a:t>
            </a:r>
            <a:r>
              <a:rPr lang="en-US" sz="4000" b="1" dirty="0" smtClean="0"/>
              <a:t> </a:t>
            </a:r>
            <a:r>
              <a:rPr lang="en-US" sz="2000" b="1" dirty="0" smtClean="0"/>
              <a:t>(= </a:t>
            </a:r>
            <a:r>
              <a:rPr lang="en-US" sz="2000" b="1" dirty="0" err="1" smtClean="0"/>
              <a:t>vorm</a:t>
            </a:r>
            <a:r>
              <a:rPr lang="en-US" sz="2000" b="1" dirty="0" smtClean="0"/>
              <a:t> van </a:t>
            </a:r>
            <a:r>
              <a:rPr lang="en-US" sz="2000" b="1" dirty="0" err="1" smtClean="0"/>
              <a:t>een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werkwoord</a:t>
            </a:r>
            <a:r>
              <a:rPr lang="en-US" sz="2000" b="1" dirty="0" smtClean="0"/>
              <a:t>) </a:t>
            </a:r>
            <a:endParaRPr lang="nl-NL" sz="2000" b="1" dirty="0"/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551249" y="26369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Je </a:t>
            </a:r>
            <a:r>
              <a:rPr lang="en-US" sz="2400" dirty="0" err="1" smtClean="0"/>
              <a:t>kunt</a:t>
            </a:r>
            <a:r>
              <a:rPr lang="en-US" sz="2400" dirty="0" smtClean="0"/>
              <a:t> de </a:t>
            </a:r>
            <a:r>
              <a:rPr lang="en-US" sz="2400" dirty="0" err="1" smtClean="0"/>
              <a:t>persoonsvorm</a:t>
            </a:r>
            <a:r>
              <a:rPr lang="en-US" sz="2400" dirty="0" smtClean="0"/>
              <a:t> </a:t>
            </a:r>
            <a:r>
              <a:rPr lang="en-US" sz="2400" dirty="0" err="1" smtClean="0"/>
              <a:t>vinden</a:t>
            </a:r>
            <a:r>
              <a:rPr lang="en-US" sz="2400" dirty="0" smtClean="0"/>
              <a:t> door:</a:t>
            </a:r>
          </a:p>
          <a:p>
            <a:pPr algn="l"/>
            <a:endParaRPr lang="en-US" sz="2400" dirty="0"/>
          </a:p>
          <a:p>
            <a:pPr marL="742950" indent="-742950" algn="l">
              <a:buFont typeface="+mj-lt"/>
              <a:buAutoNum type="arabicPeriod"/>
            </a:pPr>
            <a:r>
              <a:rPr lang="en-US" sz="2400" dirty="0" err="1" smtClean="0"/>
              <a:t>Deze</a:t>
            </a:r>
            <a:r>
              <a:rPr lang="en-US" sz="2400" dirty="0" smtClean="0"/>
              <a:t> </a:t>
            </a:r>
            <a:r>
              <a:rPr lang="en-US" sz="2400" dirty="0" err="1" smtClean="0"/>
              <a:t>persoonsvorm</a:t>
            </a:r>
            <a:r>
              <a:rPr lang="en-US" sz="2400" dirty="0" smtClean="0"/>
              <a:t> van </a:t>
            </a:r>
            <a:r>
              <a:rPr lang="en-US" sz="2400" dirty="0" err="1" smtClean="0"/>
              <a:t>tijd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veranderen</a:t>
            </a:r>
            <a:endParaRPr lang="en-US" sz="2400" dirty="0"/>
          </a:p>
          <a:p>
            <a:pPr algn="l"/>
            <a:r>
              <a:rPr lang="en-US" sz="2400" dirty="0" smtClean="0"/>
              <a:t>           </a:t>
            </a:r>
            <a:r>
              <a:rPr lang="en-US" sz="2400" dirty="0" err="1" smtClean="0"/>
              <a:t>tegenwoordige</a:t>
            </a:r>
            <a:r>
              <a:rPr lang="en-US" sz="2400" dirty="0" smtClean="0"/>
              <a:t> </a:t>
            </a:r>
            <a:r>
              <a:rPr lang="en-US" sz="2400" dirty="0" err="1" smtClean="0"/>
              <a:t>tijd</a:t>
            </a:r>
            <a:r>
              <a:rPr lang="en-US" sz="2400" dirty="0" smtClean="0"/>
              <a:t> (</a:t>
            </a:r>
            <a:r>
              <a:rPr lang="en-US" sz="2400" dirty="0" err="1" smtClean="0"/>
              <a:t>tt</a:t>
            </a:r>
            <a:r>
              <a:rPr lang="en-US" sz="2400" dirty="0" smtClean="0"/>
              <a:t>) en  </a:t>
            </a:r>
            <a:r>
              <a:rPr lang="en-US" sz="2400" dirty="0" err="1" smtClean="0"/>
              <a:t>verledentijd</a:t>
            </a:r>
            <a:r>
              <a:rPr lang="en-US" sz="2400" dirty="0" smtClean="0"/>
              <a:t> (</a:t>
            </a:r>
            <a:r>
              <a:rPr lang="en-US" sz="2400" dirty="0" err="1" smtClean="0"/>
              <a:t>vt</a:t>
            </a:r>
            <a:r>
              <a:rPr lang="en-US" sz="2400" dirty="0" smtClean="0"/>
              <a:t>)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/>
              <a:t> </a:t>
            </a:r>
            <a:r>
              <a:rPr lang="en-US" sz="2400" dirty="0" smtClean="0"/>
              <a:t>           </a:t>
            </a:r>
            <a:r>
              <a:rPr lang="en-US" sz="2400" dirty="0" err="1" smtClean="0"/>
              <a:t>Meneer</a:t>
            </a:r>
            <a:r>
              <a:rPr lang="en-US" sz="2400" dirty="0" smtClean="0"/>
              <a:t> </a:t>
            </a:r>
            <a:r>
              <a:rPr lang="en-US" sz="2400" dirty="0" err="1" smtClean="0"/>
              <a:t>Romers</a:t>
            </a:r>
            <a:r>
              <a:rPr lang="en-US" sz="2400" dirty="0" smtClean="0"/>
              <a:t> </a:t>
            </a:r>
            <a:r>
              <a:rPr lang="en-US" sz="2400" b="1" u="sng" dirty="0" err="1" smtClean="0"/>
              <a:t>eet</a:t>
            </a:r>
            <a:r>
              <a:rPr lang="en-US" sz="2400" dirty="0" smtClean="0"/>
              <a:t> </a:t>
            </a:r>
            <a:r>
              <a:rPr lang="en-US" sz="2400" dirty="0" err="1" smtClean="0"/>
              <a:t>graag</a:t>
            </a:r>
            <a:r>
              <a:rPr lang="en-US" sz="2400" dirty="0" smtClean="0"/>
              <a:t> </a:t>
            </a:r>
            <a:r>
              <a:rPr lang="en-US" sz="2400" dirty="0" err="1" smtClean="0"/>
              <a:t>spruitjes</a:t>
            </a:r>
            <a:r>
              <a:rPr lang="en-US" sz="2400" dirty="0" smtClean="0"/>
              <a:t>.</a:t>
            </a:r>
          </a:p>
          <a:p>
            <a:pPr algn="l"/>
            <a:r>
              <a:rPr lang="en-US" sz="2400" dirty="0" smtClean="0"/>
              <a:t>            </a:t>
            </a:r>
            <a:r>
              <a:rPr lang="en-US" sz="2400" dirty="0" err="1" smtClean="0"/>
              <a:t>Meneer</a:t>
            </a:r>
            <a:r>
              <a:rPr lang="en-US" sz="2400" dirty="0" smtClean="0"/>
              <a:t> </a:t>
            </a:r>
            <a:r>
              <a:rPr lang="en-US" sz="2400" dirty="0" err="1" smtClean="0"/>
              <a:t>Romers</a:t>
            </a:r>
            <a:r>
              <a:rPr lang="en-US" sz="2400" dirty="0" smtClean="0"/>
              <a:t> </a:t>
            </a:r>
            <a:r>
              <a:rPr lang="en-US" sz="2400" b="1" u="sng" dirty="0" smtClean="0"/>
              <a:t>at</a:t>
            </a:r>
            <a:r>
              <a:rPr lang="en-US" sz="2400" dirty="0" smtClean="0"/>
              <a:t> </a:t>
            </a:r>
            <a:r>
              <a:rPr lang="en-US" sz="2400" dirty="0" err="1" smtClean="0"/>
              <a:t>graag</a:t>
            </a:r>
            <a:r>
              <a:rPr lang="en-US" sz="2400" dirty="0" smtClean="0"/>
              <a:t> </a:t>
            </a:r>
            <a:r>
              <a:rPr lang="en-US" sz="2400" dirty="0" err="1" smtClean="0"/>
              <a:t>spruitjes</a:t>
            </a:r>
            <a:r>
              <a:rPr lang="en-US" sz="2400" dirty="0" smtClean="0"/>
              <a:t>.</a:t>
            </a:r>
            <a:endParaRPr lang="en-US" sz="2400" dirty="0"/>
          </a:p>
          <a:p>
            <a:pPr algn="l"/>
            <a:endParaRPr lang="en-US" sz="2400" dirty="0" smtClean="0"/>
          </a:p>
        </p:txBody>
      </p:sp>
      <p:sp>
        <p:nvSpPr>
          <p:cNvPr id="6" name="Ondertitel 3"/>
          <p:cNvSpPr txBox="1">
            <a:spLocks/>
          </p:cNvSpPr>
          <p:nvPr/>
        </p:nvSpPr>
        <p:spPr>
          <a:xfrm>
            <a:off x="107504" y="116632"/>
            <a:ext cx="1800200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Blz.12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615" y="3581403"/>
            <a:ext cx="769234" cy="84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44367"/>
            <a:ext cx="720080" cy="1107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815219"/>
            <a:ext cx="373060" cy="37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el 3"/>
          <p:cNvSpPr txBox="1">
            <a:spLocks/>
          </p:cNvSpPr>
          <p:nvPr/>
        </p:nvSpPr>
        <p:spPr>
          <a:xfrm>
            <a:off x="551249" y="51571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2.        De </a:t>
            </a:r>
            <a:r>
              <a:rPr lang="en-US" sz="2400" dirty="0" err="1" smtClean="0"/>
              <a:t>zin</a:t>
            </a:r>
            <a:r>
              <a:rPr lang="en-US" sz="2400" dirty="0" smtClean="0"/>
              <a:t> </a:t>
            </a:r>
            <a:r>
              <a:rPr lang="en-US" sz="2400" dirty="0" err="1" smtClean="0"/>
              <a:t>vragend</a:t>
            </a:r>
            <a:r>
              <a:rPr lang="en-US" sz="2400" dirty="0" smtClean="0"/>
              <a:t> </a:t>
            </a:r>
            <a:r>
              <a:rPr lang="en-US" sz="2400" dirty="0" err="1" smtClean="0"/>
              <a:t>maken</a:t>
            </a:r>
            <a:endParaRPr lang="en-US" sz="2400" dirty="0" smtClean="0"/>
          </a:p>
          <a:p>
            <a:pPr marL="742950" indent="-742950" algn="l">
              <a:buFont typeface="+mj-lt"/>
              <a:buAutoNum type="arabicPeriod"/>
            </a:pPr>
            <a:endParaRPr lang="en-US" sz="2400" dirty="0"/>
          </a:p>
          <a:p>
            <a:pPr algn="l"/>
            <a:r>
              <a:rPr lang="en-US" sz="2400" dirty="0"/>
              <a:t> </a:t>
            </a:r>
            <a:r>
              <a:rPr lang="en-US" sz="2400" dirty="0" smtClean="0"/>
              <a:t>           </a:t>
            </a:r>
            <a:r>
              <a:rPr lang="en-US" sz="2400" b="1" u="sng" dirty="0" err="1" smtClean="0"/>
              <a:t>Eet</a:t>
            </a:r>
            <a:r>
              <a:rPr lang="en-US" sz="2400" dirty="0" smtClean="0"/>
              <a:t> </a:t>
            </a:r>
            <a:r>
              <a:rPr lang="en-US" sz="2400" dirty="0" err="1" smtClean="0"/>
              <a:t>meneer</a:t>
            </a:r>
            <a:r>
              <a:rPr lang="en-US" sz="2400" dirty="0" smtClean="0"/>
              <a:t> </a:t>
            </a:r>
            <a:r>
              <a:rPr lang="en-US" sz="2400" dirty="0" err="1" smtClean="0"/>
              <a:t>Romers</a:t>
            </a:r>
            <a:r>
              <a:rPr lang="en-US" sz="2400" dirty="0" smtClean="0"/>
              <a:t> </a:t>
            </a:r>
            <a:r>
              <a:rPr lang="en-US" sz="2400" dirty="0" err="1" smtClean="0"/>
              <a:t>graag</a:t>
            </a:r>
            <a:r>
              <a:rPr lang="en-US" sz="2400" dirty="0" smtClean="0"/>
              <a:t> </a:t>
            </a:r>
            <a:r>
              <a:rPr lang="en-US" sz="2400" dirty="0" err="1" smtClean="0"/>
              <a:t>spruitjes</a:t>
            </a:r>
            <a:r>
              <a:rPr lang="en-US" sz="2400" dirty="0" smtClean="0"/>
              <a:t>?</a:t>
            </a:r>
            <a:endParaRPr lang="en-US" sz="2400" dirty="0"/>
          </a:p>
          <a:p>
            <a:pPr algn="l"/>
            <a:endParaRPr lang="en-US" sz="2400" dirty="0" smtClean="0"/>
          </a:p>
        </p:txBody>
      </p:sp>
      <p:sp>
        <p:nvSpPr>
          <p:cNvPr id="2" name="Kruis 1"/>
          <p:cNvSpPr/>
          <p:nvPr/>
        </p:nvSpPr>
        <p:spPr>
          <a:xfrm rot="19062622">
            <a:off x="2494156" y="4998536"/>
            <a:ext cx="1261608" cy="1160913"/>
          </a:xfrm>
          <a:prstGeom prst="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777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Zelfstandig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naamwoord</a:t>
            </a:r>
            <a:endParaRPr lang="nl-NL" sz="2000" b="1" dirty="0"/>
          </a:p>
        </p:txBody>
      </p:sp>
      <p:sp>
        <p:nvSpPr>
          <p:cNvPr id="6" name="Ondertitel 3"/>
          <p:cNvSpPr txBox="1">
            <a:spLocks/>
          </p:cNvSpPr>
          <p:nvPr/>
        </p:nvSpPr>
        <p:spPr>
          <a:xfrm>
            <a:off x="107504" y="116632"/>
            <a:ext cx="1800200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Blz.61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7704" y="1427284"/>
            <a:ext cx="5551412" cy="167254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2" y="3099825"/>
            <a:ext cx="8009888" cy="156938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4" t="30601" r="2324" b="27323"/>
          <a:stretch/>
        </p:blipFill>
        <p:spPr>
          <a:xfrm>
            <a:off x="3132473" y="5280997"/>
            <a:ext cx="3098765" cy="79208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5"/>
          <a:srcRect l="16183" t="18899" r="16928" b="15469"/>
          <a:stretch/>
        </p:blipFill>
        <p:spPr>
          <a:xfrm>
            <a:off x="6022504" y="4820156"/>
            <a:ext cx="2664296" cy="1201132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5"/>
          <a:srcRect l="16183" t="18899" r="16928" b="15469"/>
          <a:stretch/>
        </p:blipFill>
        <p:spPr>
          <a:xfrm flipH="1">
            <a:off x="676911" y="4854303"/>
            <a:ext cx="2664296" cy="120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4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2466</TotalTime>
  <Words>360</Words>
  <Application>Microsoft Office PowerPoint</Application>
  <PresentationFormat>Diavoorstelling (4:3)</PresentationFormat>
  <Paragraphs>112</Paragraphs>
  <Slides>20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Kantoorthema</vt:lpstr>
      <vt:lpstr>2. Grammatica en spelling</vt:lpstr>
      <vt:lpstr>Blz.  111 t/m 114</vt:lpstr>
      <vt:lpstr>Uitleg: voorzetsels (filmpje ût Groningen)</vt:lpstr>
      <vt:lpstr>Sterke werkwoorden</vt:lpstr>
      <vt:lpstr>Werkwoord ‘hebben’ en ‘zijn’</vt:lpstr>
      <vt:lpstr>Dubbelzetter: medeklinker verdubbelen</vt:lpstr>
      <vt:lpstr>Maken blz. 111 t/m 114</vt:lpstr>
      <vt:lpstr>Persoonsvorm (= vorm van een werkwoord) </vt:lpstr>
      <vt:lpstr>Zelfstandig naamwoord</vt:lpstr>
      <vt:lpstr>Bijvoeglijk naamwoord?</vt:lpstr>
      <vt:lpstr>Nakijken blz. 111</vt:lpstr>
      <vt:lpstr>Nakijken blz. 111</vt:lpstr>
      <vt:lpstr>Uitleg: voorzetsels (filmpje ût Groningen)</vt:lpstr>
      <vt:lpstr>Nakijken blz. 112</vt:lpstr>
      <vt:lpstr>Sterke werkwoorden</vt:lpstr>
      <vt:lpstr>Nakijken blz. 113</vt:lpstr>
      <vt:lpstr>Werkwoord ‘hebben’ en ‘zijn’</vt:lpstr>
      <vt:lpstr>Nakijken blz. 114</vt:lpstr>
      <vt:lpstr>Dubbelzetter: medeklinker verdubbelen</vt:lpstr>
      <vt:lpstr>Nakijken blz. 114</vt:lpstr>
    </vt:vector>
  </TitlesOfParts>
  <Company>IT-Workz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Grammatica en spelling</dc:title>
  <dc:creator>Kempen, Lotte van</dc:creator>
  <cp:lastModifiedBy>Kempen, Lotte van</cp:lastModifiedBy>
  <cp:revision>89</cp:revision>
  <dcterms:created xsi:type="dcterms:W3CDTF">2014-08-29T07:04:24Z</dcterms:created>
  <dcterms:modified xsi:type="dcterms:W3CDTF">2015-02-27T15:17:12Z</dcterms:modified>
</cp:coreProperties>
</file>